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83" r:id="rId4"/>
    <p:sldId id="276" r:id="rId5"/>
    <p:sldId id="273" r:id="rId6"/>
    <p:sldId id="277" r:id="rId7"/>
    <p:sldId id="284" r:id="rId8"/>
    <p:sldId id="285" r:id="rId9"/>
    <p:sldId id="279" r:id="rId10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8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9" autoAdjust="0"/>
    <p:restoredTop sz="99467" autoAdjust="0"/>
  </p:normalViewPr>
  <p:slideViewPr>
    <p:cSldViewPr>
      <p:cViewPr>
        <p:scale>
          <a:sx n="110" d="100"/>
          <a:sy n="110" d="100"/>
        </p:scale>
        <p:origin x="-1038" y="948"/>
      </p:cViewPr>
      <p:guideLst>
        <p:guide orient="horz" pos="24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946FD-B577-49E1-A2DF-A821AED11086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D5DE4-B946-46D2-A40B-1A5A1AF9F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6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49413-913D-4023-B8CB-AB45DFE2A65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07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49413-913D-4023-B8CB-AB45DFE2A65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1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CFF7-85B1-4E62-9104-4E97C5FC11A2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8B47-1F42-4622-8092-F843036BE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1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CFF7-85B1-4E62-9104-4E97C5FC11A2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8B47-1F42-4622-8092-F843036BE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2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86387" y="396701"/>
            <a:ext cx="1671638" cy="84522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475" y="396701"/>
            <a:ext cx="4900613" cy="84522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CFF7-85B1-4E62-9104-4E97C5FC11A2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8B47-1F42-4622-8092-F843036BE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5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CFF7-85B1-4E62-9104-4E97C5FC11A2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8B47-1F42-4622-8092-F843036BE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67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CFF7-85B1-4E62-9104-4E97C5FC11A2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8B47-1F42-4622-8092-F843036BE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2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1900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CFF7-85B1-4E62-9104-4E97C5FC11A2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8B47-1F42-4622-8092-F843036BE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81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CFF7-85B1-4E62-9104-4E97C5FC11A2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8B47-1F42-4622-8092-F843036BE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6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CFF7-85B1-4E62-9104-4E97C5FC11A2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8B47-1F42-4622-8092-F843036BE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21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CFF7-85B1-4E62-9104-4E97C5FC11A2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8B47-1F42-4622-8092-F843036BE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2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CFF7-85B1-4E62-9104-4E97C5FC11A2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8B47-1F42-4622-8092-F843036BE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6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CFF7-85B1-4E62-9104-4E97C5FC11A2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8B47-1F42-4622-8092-F843036BE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6CFF7-85B1-4E62-9104-4E97C5FC11A2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18B47-1F42-4622-8092-F843036BE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0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883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1416170"/>
            <a:ext cx="3700463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17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16713" y="1828800"/>
            <a:ext cx="4902200" cy="1115258"/>
            <a:chOff x="816713" y="2411413"/>
            <a:chExt cx="4902200" cy="1115258"/>
          </a:xfrm>
        </p:grpSpPr>
        <p:cxnSp>
          <p:nvCxnSpPr>
            <p:cNvPr id="26" name="Straight Arrow Connector 25"/>
            <p:cNvCxnSpPr>
              <a:cxnSpLocks noChangeShapeType="1"/>
            </p:cNvCxnSpPr>
            <p:nvPr/>
          </p:nvCxnSpPr>
          <p:spPr bwMode="auto">
            <a:xfrm flipV="1">
              <a:off x="1070713" y="3171626"/>
              <a:ext cx="1630680" cy="16491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27"/>
            <p:cNvCxnSpPr>
              <a:cxnSpLocks noChangeShapeType="1"/>
            </p:cNvCxnSpPr>
            <p:nvPr/>
          </p:nvCxnSpPr>
          <p:spPr bwMode="auto">
            <a:xfrm rot="5400000">
              <a:off x="917518" y="3174623"/>
              <a:ext cx="304800" cy="1588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28"/>
            <p:cNvCxnSpPr>
              <a:cxnSpLocks noChangeShapeType="1"/>
            </p:cNvCxnSpPr>
            <p:nvPr/>
          </p:nvCxnSpPr>
          <p:spPr bwMode="auto">
            <a:xfrm rot="5400000">
              <a:off x="2517720" y="3174623"/>
              <a:ext cx="304800" cy="1587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TextBox 30"/>
            <p:cNvSpPr txBox="1"/>
            <p:nvPr/>
          </p:nvSpPr>
          <p:spPr>
            <a:xfrm>
              <a:off x="1070713" y="3188117"/>
              <a:ext cx="1619354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u="sng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Induction of Ectoderm &amp;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u="sng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 appearance of Rosette structures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00716" y="3249444"/>
              <a:ext cx="1011815" cy="2154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u="sng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Stable Proliferation</a:t>
              </a:r>
            </a:p>
          </p:txBody>
        </p:sp>
        <p:cxnSp>
          <p:nvCxnSpPr>
            <p:cNvPr id="33" name="Straight Arrow Connector 32"/>
            <p:cNvCxnSpPr>
              <a:cxnSpLocks noChangeShapeType="1"/>
            </p:cNvCxnSpPr>
            <p:nvPr/>
          </p:nvCxnSpPr>
          <p:spPr bwMode="auto">
            <a:xfrm>
              <a:off x="2701393" y="3175417"/>
              <a:ext cx="3017520" cy="14288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TextBox 26"/>
            <p:cNvSpPr txBox="1">
              <a:spLocks noChangeArrowheads="1"/>
            </p:cNvSpPr>
            <p:nvPr/>
          </p:nvSpPr>
          <p:spPr bwMode="auto">
            <a:xfrm>
              <a:off x="816713" y="2759492"/>
              <a:ext cx="42191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/>
                <a:t>Day 0</a:t>
              </a:r>
            </a:p>
          </p:txBody>
        </p:sp>
        <p:sp>
          <p:nvSpPr>
            <p:cNvPr id="35" name="TextBox 27"/>
            <p:cNvSpPr txBox="1">
              <a:spLocks noChangeArrowheads="1"/>
            </p:cNvSpPr>
            <p:nvPr/>
          </p:nvSpPr>
          <p:spPr bwMode="auto">
            <a:xfrm>
              <a:off x="2423111" y="2797591"/>
              <a:ext cx="55656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/>
                <a:t>Day </a:t>
              </a:r>
              <a:r>
                <a:rPr lang="en-US" altLang="en-US" sz="800" b="1" dirty="0" smtClean="0"/>
                <a:t>9-12</a:t>
              </a:r>
              <a:endParaRPr lang="en-US" altLang="en-US" sz="800" b="1" dirty="0"/>
            </a:p>
          </p:txBody>
        </p:sp>
        <p:sp>
          <p:nvSpPr>
            <p:cNvPr id="36" name="TextBox 2"/>
            <p:cNvSpPr txBox="1">
              <a:spLocks noChangeArrowheads="1"/>
            </p:cNvSpPr>
            <p:nvPr/>
          </p:nvSpPr>
          <p:spPr bwMode="auto">
            <a:xfrm>
              <a:off x="940536" y="2411413"/>
              <a:ext cx="26161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dirty="0"/>
                <a:t>A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74131" y="2713752"/>
              <a:ext cx="1389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Noggin(250 µM) , A83 (2 µM), </a:t>
              </a:r>
              <a:r>
                <a:rPr lang="en-US" sz="800" b="1" dirty="0"/>
                <a:t>CHIR (3 </a:t>
              </a:r>
              <a:r>
                <a:rPr lang="en-US" sz="800" b="1" dirty="0" smtClean="0"/>
                <a:t>µM),</a:t>
              </a:r>
            </a:p>
            <a:p>
              <a:r>
                <a:rPr lang="en-US" sz="800" b="1" dirty="0" err="1" smtClean="0"/>
                <a:t>Dorsomorphin</a:t>
              </a:r>
              <a:r>
                <a:rPr lang="en-US" sz="800" b="1" dirty="0" smtClean="0"/>
                <a:t> (</a:t>
              </a:r>
              <a:r>
                <a:rPr lang="en-US" sz="800" b="1" dirty="0"/>
                <a:t>5</a:t>
              </a:r>
              <a:r>
                <a:rPr lang="en-US" sz="800" b="1" dirty="0" smtClean="0"/>
                <a:t> µM)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801860" y="2905313"/>
              <a:ext cx="115124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bFGF (40ng/ml)</a:t>
              </a:r>
              <a:endParaRPr lang="en-US" sz="800" b="1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16713" y="228600"/>
            <a:ext cx="217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76" y="3200400"/>
            <a:ext cx="474345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80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400" y="1409410"/>
            <a:ext cx="4902200" cy="1013242"/>
            <a:chOff x="1727200" y="456029"/>
            <a:chExt cx="4902200" cy="1013242"/>
          </a:xfrm>
        </p:grpSpPr>
        <p:cxnSp>
          <p:nvCxnSpPr>
            <p:cNvPr id="24" name="Straight Arrow Connector 23"/>
            <p:cNvCxnSpPr>
              <a:cxnSpLocks noChangeShapeType="1"/>
            </p:cNvCxnSpPr>
            <p:nvPr/>
          </p:nvCxnSpPr>
          <p:spPr bwMode="auto">
            <a:xfrm>
              <a:off x="1935480" y="1118017"/>
              <a:ext cx="1645920" cy="1588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25"/>
            <p:cNvCxnSpPr>
              <a:cxnSpLocks noChangeShapeType="1"/>
            </p:cNvCxnSpPr>
            <p:nvPr/>
          </p:nvCxnSpPr>
          <p:spPr bwMode="auto">
            <a:xfrm rot="5400000">
              <a:off x="1753394" y="1117223"/>
              <a:ext cx="304800" cy="1588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26"/>
            <p:cNvCxnSpPr>
              <a:cxnSpLocks noChangeShapeType="1"/>
            </p:cNvCxnSpPr>
            <p:nvPr/>
          </p:nvCxnSpPr>
          <p:spPr bwMode="auto">
            <a:xfrm rot="5400000">
              <a:off x="3428207" y="1117223"/>
              <a:ext cx="304800" cy="1587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TextBox 28"/>
            <p:cNvSpPr txBox="1"/>
            <p:nvPr/>
          </p:nvSpPr>
          <p:spPr>
            <a:xfrm>
              <a:off x="1981200" y="1130717"/>
              <a:ext cx="1619354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u="sng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Induction of Ectoderm &amp;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u="sng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 appearance of Rosette structures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11203" y="1192044"/>
              <a:ext cx="1011815" cy="2154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u="sng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Stable Proliferation</a:t>
              </a:r>
            </a:p>
          </p:txBody>
        </p:sp>
        <p:cxnSp>
          <p:nvCxnSpPr>
            <p:cNvPr id="31" name="Straight Arrow Connector 30"/>
            <p:cNvCxnSpPr>
              <a:cxnSpLocks noChangeShapeType="1"/>
            </p:cNvCxnSpPr>
            <p:nvPr/>
          </p:nvCxnSpPr>
          <p:spPr bwMode="auto">
            <a:xfrm>
              <a:off x="3611880" y="1118017"/>
              <a:ext cx="3017520" cy="14288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TextBox 26"/>
            <p:cNvSpPr txBox="1">
              <a:spLocks noChangeArrowheads="1"/>
            </p:cNvSpPr>
            <p:nvPr/>
          </p:nvSpPr>
          <p:spPr bwMode="auto">
            <a:xfrm>
              <a:off x="1727200" y="702092"/>
              <a:ext cx="42191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/>
                <a:t>Day 0</a:t>
              </a:r>
            </a:p>
          </p:txBody>
        </p:sp>
        <p:sp>
          <p:nvSpPr>
            <p:cNvPr id="33" name="TextBox 27"/>
            <p:cNvSpPr txBox="1">
              <a:spLocks noChangeArrowheads="1"/>
            </p:cNvSpPr>
            <p:nvPr/>
          </p:nvSpPr>
          <p:spPr bwMode="auto">
            <a:xfrm>
              <a:off x="3276600" y="725265"/>
              <a:ext cx="55656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/>
                <a:t>Day </a:t>
              </a:r>
              <a:r>
                <a:rPr lang="en-US" altLang="en-US" sz="800" b="1" dirty="0" smtClean="0"/>
                <a:t>9-12</a:t>
              </a:r>
              <a:endParaRPr lang="en-US" altLang="en-US" sz="800" b="1" dirty="0"/>
            </a:p>
          </p:txBody>
        </p:sp>
        <p:sp>
          <p:nvSpPr>
            <p:cNvPr id="34" name="TextBox 2"/>
            <p:cNvSpPr txBox="1">
              <a:spLocks noChangeArrowheads="1"/>
            </p:cNvSpPr>
            <p:nvPr/>
          </p:nvSpPr>
          <p:spPr bwMode="auto">
            <a:xfrm>
              <a:off x="1752874" y="456029"/>
              <a:ext cx="25717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/>
                <a:t>A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29099" y="663496"/>
              <a:ext cx="1389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Noggin(250 µM) </a:t>
              </a:r>
              <a:r>
                <a:rPr lang="en-US" sz="800" b="1" smtClean="0"/>
                <a:t>, SIS3(0.5 </a:t>
              </a:r>
              <a:r>
                <a:rPr lang="en-US" sz="800" b="1" dirty="0" smtClean="0"/>
                <a:t>µM), </a:t>
              </a:r>
              <a:r>
                <a:rPr lang="en-US" sz="800" b="1" dirty="0"/>
                <a:t>CHIR (3 </a:t>
              </a:r>
              <a:r>
                <a:rPr lang="en-US" sz="800" b="1" dirty="0" smtClean="0"/>
                <a:t>µM),</a:t>
              </a:r>
            </a:p>
            <a:p>
              <a:r>
                <a:rPr lang="en-US" sz="800" b="1" dirty="0" err="1" smtClean="0"/>
                <a:t>Dorsomorphin</a:t>
              </a:r>
              <a:r>
                <a:rPr lang="en-US" sz="800" b="1" dirty="0" smtClean="0"/>
                <a:t> (</a:t>
              </a:r>
              <a:r>
                <a:rPr lang="en-US" sz="800" b="1" dirty="0"/>
                <a:t>5</a:t>
              </a:r>
              <a:r>
                <a:rPr lang="en-US" sz="800" b="1" dirty="0" smtClean="0"/>
                <a:t> µM)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11203" y="832987"/>
              <a:ext cx="115124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bFGF (40ng/ml)</a:t>
              </a:r>
              <a:endParaRPr lang="en-US" sz="800" b="1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14400" y="609600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3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2536825"/>
            <a:ext cx="4746625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0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524000"/>
            <a:ext cx="99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4: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949450"/>
            <a:ext cx="52959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5908" y="1752600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5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2155825"/>
            <a:ext cx="5165725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62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066800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6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3175"/>
            <a:ext cx="6400800" cy="501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85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66800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7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133600"/>
            <a:ext cx="6461125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729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71490" y="1143000"/>
          <a:ext cx="6081710" cy="4267219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{9D7B26C5-4107-4FEC-AEDC-1716B250A1EF}</a:tableStyleId>
              </a:tblPr>
              <a:tblGrid>
                <a:gridCol w="1234429"/>
                <a:gridCol w="1234429"/>
                <a:gridCol w="1234429"/>
                <a:gridCol w="1234429"/>
                <a:gridCol w="1143994"/>
              </a:tblGrid>
              <a:tr h="274319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Source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Dilution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Clonality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Species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Antibody name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</a:tr>
              <a:tr h="243859">
                <a:tc gridSpan="5"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Times New Roman"/>
                        </a:rPr>
                        <a:t>Primary </a:t>
                      </a:r>
                      <a:r>
                        <a:rPr lang="en-US" sz="1200" dirty="0" err="1" smtClean="0">
                          <a:effectLst/>
                          <a:latin typeface="+mj-lt"/>
                          <a:ea typeface="Times New Roman"/>
                        </a:rPr>
                        <a:t>Ab</a:t>
                      </a:r>
                      <a:endParaRPr lang="en-US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Chemicon, MAB5326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1:100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Monoclonal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Mouse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NESTIN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Santa Cruz, CA, USA,  11357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1:200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Polyclonal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Rabbit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PAX-6 </a:t>
                      </a:r>
                      <a:r>
                        <a:rPr lang="en-US" sz="900" dirty="0">
                          <a:effectLst/>
                        </a:rPr>
                        <a:t>(H-295)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Abcam, Cambridge, UK, 22572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1:1000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Polyclonal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Rabbit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SOX1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Sigma-Aldrich, T8660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1:250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Monoclonal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Mouse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</a:rPr>
                        <a:t>β-TUBLIN </a:t>
                      </a:r>
                      <a:r>
                        <a:rPr lang="fr-FR" sz="900" dirty="0">
                          <a:effectLst/>
                        </a:rPr>
                        <a:t>III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</a:tr>
              <a:tr h="548637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Sigma-Aldrich, G3893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1:200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Monoclonal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Mouse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GLIAL FIBRILLARY</a:t>
                      </a:r>
                      <a:r>
                        <a:rPr lang="en-US" sz="900" baseline="0" dirty="0" smtClean="0">
                          <a:effectLst/>
                        </a:rPr>
                        <a:t> ACIDIC PROTEIN </a:t>
                      </a:r>
                      <a:r>
                        <a:rPr lang="en-US" sz="900" dirty="0" smtClean="0">
                          <a:effectLst/>
                        </a:rPr>
                        <a:t>(GFAP)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</a:tr>
              <a:tr h="411478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Sigma-Aldrich, N0142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1:200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Monoclonal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Mouse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</a:rPr>
                        <a:t>NEUROFIBRILARY FIBROBLAST </a:t>
                      </a:r>
                      <a:r>
                        <a:rPr lang="fr-FR" sz="900" dirty="0">
                          <a:effectLst/>
                        </a:rPr>
                        <a:t>(NF-H)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</a:tr>
              <a:tr h="320039">
                <a:tc gridSpan="5"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Secondary </a:t>
                      </a:r>
                      <a:r>
                        <a:rPr lang="en-US" sz="1200" dirty="0" err="1">
                          <a:effectLst/>
                        </a:rPr>
                        <a:t>Ab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Chemicon, AP308F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1:200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FITC anti-mouse IgG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Sigma-Aldrich, F1262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1:200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FITC anti-rabbit IgG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</a:tr>
              <a:tr h="548637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Jackson Immunoresearch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Lab., 315-075-003, Hamburg, Germany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1:100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Texas red anti-mouse IgG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Sigma-Aldrich, F9259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1:100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FITC anti-mouse </a:t>
                      </a:r>
                      <a:r>
                        <a:rPr lang="en-US" sz="900" dirty="0" err="1">
                          <a:effectLst/>
                        </a:rPr>
                        <a:t>IgM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352" name="Rectangle 1"/>
          <p:cNvSpPr>
            <a:spLocks noChangeArrowheads="1"/>
          </p:cNvSpPr>
          <p:nvPr/>
        </p:nvSpPr>
        <p:spPr bwMode="auto">
          <a:xfrm>
            <a:off x="228600" y="546100"/>
            <a:ext cx="33893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Supplementary  </a:t>
            </a:r>
            <a:r>
              <a:rPr lang="en-US" alt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1.</a:t>
            </a:r>
            <a:r>
              <a:rPr lang="en-US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Antibody used in this study.</a:t>
            </a:r>
          </a:p>
          <a:p>
            <a:endParaRPr lang="en-US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6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122710"/>
              </p:ext>
            </p:extLst>
          </p:nvPr>
        </p:nvGraphicFramePr>
        <p:xfrm>
          <a:off x="1143000" y="1066800"/>
          <a:ext cx="4960938" cy="4528623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144832"/>
                <a:gridCol w="2003456"/>
                <a:gridCol w="1049429"/>
                <a:gridCol w="763221"/>
              </a:tblGrid>
              <a:tr h="548619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latin typeface="+mn-lt"/>
                        </a:rPr>
                        <a:t>Genes</a:t>
                      </a:r>
                      <a:endParaRPr lang="en-US" sz="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2" marR="91452"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>
                          <a:effectLst/>
                          <a:latin typeface="+mn-lt"/>
                        </a:rPr>
                        <a:t>Primer sequences (5</a:t>
                      </a:r>
                      <a:r>
                        <a:rPr lang="en-US" sz="700" baseline="30000" dirty="0" smtClean="0">
                          <a:effectLst/>
                          <a:latin typeface="+mn-lt"/>
                        </a:rPr>
                        <a:t>'</a:t>
                      </a:r>
                      <a:r>
                        <a:rPr lang="en-US" sz="700" dirty="0" smtClean="0">
                          <a:effectLst/>
                          <a:latin typeface="+mn-lt"/>
                        </a:rPr>
                        <a:t>-3</a:t>
                      </a:r>
                      <a:r>
                        <a:rPr lang="en-US" sz="700" baseline="30000" dirty="0" smtClean="0">
                          <a:effectLst/>
                          <a:latin typeface="+mn-lt"/>
                        </a:rPr>
                        <a:t>'</a:t>
                      </a:r>
                      <a:r>
                        <a:rPr lang="en-US" sz="700" dirty="0" smtClean="0">
                          <a:effectLst/>
                          <a:latin typeface="+mn-lt"/>
                        </a:rPr>
                        <a:t>)</a:t>
                      </a:r>
                    </a:p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2" marR="91452"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+mn-lt"/>
                        </a:rPr>
                        <a:t>Size</a:t>
                      </a: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en-US" sz="700" dirty="0" err="1" smtClean="0">
                          <a:effectLst/>
                          <a:latin typeface="+mn-lt"/>
                        </a:rPr>
                        <a:t>bp</a:t>
                      </a:r>
                      <a:r>
                        <a:rPr lang="en-US" sz="700" dirty="0" smtClean="0">
                          <a:effectLst/>
                          <a:latin typeface="+mn-lt"/>
                        </a:rPr>
                        <a:t>)</a:t>
                      </a:r>
                    </a:p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2" marR="91452"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+mn-lt"/>
                        </a:rPr>
                        <a:t>Annealing</a:t>
                      </a: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+mn-lt"/>
                        </a:rPr>
                        <a:t> Temp. (°C)</a:t>
                      </a:r>
                    </a:p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2" marR="91452" marT="45710" marB="45710">
                    <a:solidFill>
                      <a:schemeClr val="bg1"/>
                    </a:solidFill>
                  </a:tcPr>
                </a:tc>
              </a:tr>
              <a:tr h="280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+mn-lt"/>
                        </a:rPr>
                        <a:t>GAPDH</a:t>
                      </a:r>
                      <a:endParaRPr lang="en-US" sz="700" b="1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9" marR="685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+mn-lt"/>
                        </a:rPr>
                        <a:t>F: 5’ </a:t>
                      </a:r>
                      <a:r>
                        <a:rPr lang="en-US" sz="700" dirty="0">
                          <a:effectLst/>
                          <a:latin typeface="+mn-lt"/>
                        </a:rPr>
                        <a:t>CTC ATT TCC TGG TAT GAC AAC GA </a:t>
                      </a:r>
                      <a:r>
                        <a:rPr lang="en-US" sz="700" dirty="0" smtClean="0">
                          <a:effectLst/>
                          <a:latin typeface="+mn-lt"/>
                        </a:rPr>
                        <a:t>3’</a:t>
                      </a:r>
                      <a:endParaRPr lang="en-US" sz="700" dirty="0">
                        <a:effectLst/>
                        <a:latin typeface="+mn-lt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+mn-lt"/>
                        </a:rPr>
                        <a:t>R: 5’ </a:t>
                      </a:r>
                      <a:r>
                        <a:rPr lang="en-US" sz="700" dirty="0">
                          <a:effectLst/>
                          <a:latin typeface="+mn-lt"/>
                        </a:rPr>
                        <a:t>CTT CCT CTT GTG CTC TTG CT </a:t>
                      </a:r>
                      <a:r>
                        <a:rPr lang="en-US" sz="700" dirty="0" smtClean="0">
                          <a:effectLst/>
                          <a:latin typeface="+mn-lt"/>
                        </a:rPr>
                        <a:t>3’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9" marR="685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latin typeface="+mn-lt"/>
                        </a:rPr>
                        <a:t>121</a:t>
                      </a:r>
                      <a:endParaRPr lang="en-US" sz="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+mn-lt"/>
                        </a:rPr>
                        <a:t>60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9" marR="68589" marT="0" marB="0">
                    <a:solidFill>
                      <a:schemeClr val="bg1"/>
                    </a:solidFill>
                  </a:tcPr>
                </a:tc>
              </a:tr>
              <a:tr h="3171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+mn-lt"/>
                        </a:rPr>
                        <a:t>NESTIN</a:t>
                      </a:r>
                      <a:endParaRPr lang="en-US" sz="700" b="1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9" marR="685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+mn-lt"/>
                        </a:rPr>
                        <a:t>F: 5' CTCCAGAAACTCAAGCACC 3'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+mn-lt"/>
                        </a:rPr>
                        <a:t>R: 5' TCCTGATTCTCCTCTTCCA 3'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9" marR="685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latin typeface="+mn-lt"/>
                        </a:rPr>
                        <a:t>144</a:t>
                      </a:r>
                      <a:endParaRPr lang="en-US" sz="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smtClean="0">
                          <a:effectLst/>
                          <a:latin typeface="+mn-lt"/>
                        </a:rPr>
                        <a:t>60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9" marR="68589" marT="0" marB="0">
                    <a:solidFill>
                      <a:schemeClr val="bg1"/>
                    </a:solidFill>
                  </a:tcPr>
                </a:tc>
              </a:tr>
              <a:tr h="422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 smtClean="0">
                          <a:effectLst/>
                          <a:latin typeface="+mn-lt"/>
                        </a:rPr>
                        <a:t>SOX1</a:t>
                      </a:r>
                      <a:endParaRPr lang="en-US" sz="700" b="1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9" marR="685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>
                          <a:effectLst/>
                          <a:latin typeface="+mn-lt"/>
                        </a:rPr>
                        <a:t>F: 5' GTG TAC CCT GGA GTT TCT G  3'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>
                          <a:effectLst/>
                          <a:latin typeface="+mn-lt"/>
                        </a:rPr>
                        <a:t>R: 5' TAG TCT GTG CCT CTA AGG TG 3'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9" marR="685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latin typeface="+mn-lt"/>
                        </a:rPr>
                        <a:t>200</a:t>
                      </a:r>
                      <a:endParaRPr lang="en-US" sz="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smtClean="0">
                          <a:effectLst/>
                          <a:latin typeface="+mn-lt"/>
                        </a:rPr>
                        <a:t>60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9" marR="68589" marT="0" marB="0">
                    <a:solidFill>
                      <a:schemeClr val="bg1"/>
                    </a:solidFill>
                  </a:tcPr>
                </a:tc>
              </a:tr>
              <a:tr h="422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+mn-lt"/>
                        </a:rPr>
                        <a:t>PAX6</a:t>
                      </a:r>
                      <a:endParaRPr lang="en-US" sz="700" b="1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9" marR="685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+mn-lt"/>
                        </a:rPr>
                        <a:t>F: 5' CGGTTTCCTCCTTCACAT 3'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+mn-lt"/>
                        </a:rPr>
                        <a:t>R: 5' ATCATAACTCCGCCCATT 3' 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9" marR="685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latin typeface="+mn-lt"/>
                        </a:rPr>
                        <a:t>196</a:t>
                      </a:r>
                      <a:endParaRPr lang="en-US" sz="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+mn-lt"/>
                        </a:rPr>
                        <a:t>60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9" marR="68589" marT="0" marB="0">
                    <a:solidFill>
                      <a:schemeClr val="bg1"/>
                    </a:solidFill>
                  </a:tcPr>
                </a:tc>
              </a:tr>
              <a:tr h="422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OTX2</a:t>
                      </a:r>
                      <a:endParaRPr lang="en-US" sz="700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72" marR="359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F:5' CTC TGA ACC TGT CCA CCC 3'</a:t>
                      </a:r>
                      <a:br>
                        <a:rPr lang="en-US" sz="700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7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R:5' AGC AAG TCC ATA CCC GAA 3'</a:t>
                      </a:r>
                      <a:endParaRPr lang="en-US" sz="7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72" marR="359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147</a:t>
                      </a:r>
                      <a:endParaRPr lang="en-US" sz="700" i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72" marR="359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60</a:t>
                      </a:r>
                      <a:endParaRPr lang="en-US" sz="7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72" marR="35972" marT="0" marB="0">
                    <a:solidFill>
                      <a:schemeClr val="bg1"/>
                    </a:solidFill>
                  </a:tcPr>
                </a:tc>
              </a:tr>
              <a:tr h="422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TH</a:t>
                      </a:r>
                      <a:endParaRPr lang="en-US" sz="700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72" marR="359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effectLst/>
                          <a:latin typeface="Arial"/>
                        </a:rPr>
                        <a:t>F: 5' CTG TGG CCT TTG AGG AGA AG </a:t>
                      </a:r>
                      <a:r>
                        <a:rPr lang="en-US" sz="700" b="0" i="0" u="none" strike="noStrike" dirty="0" smtClean="0">
                          <a:effectLst/>
                          <a:latin typeface="Arial"/>
                        </a:rPr>
                        <a:t>3‘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effectLst/>
                          <a:latin typeface="Arial"/>
                        </a:rPr>
                        <a:t>R: 5' ATG GTG GAT TTT GGC TTC AA 3'</a:t>
                      </a:r>
                    </a:p>
                    <a:p>
                      <a:pPr algn="l" fontAlgn="ctr"/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128</a:t>
                      </a:r>
                      <a:endParaRPr lang="en-US" sz="700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72" marR="359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60</a:t>
                      </a:r>
                      <a:endParaRPr lang="en-US" sz="7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72" marR="35972" marT="0" marB="0">
                    <a:solidFill>
                      <a:schemeClr val="bg1"/>
                    </a:solidFill>
                  </a:tcPr>
                </a:tc>
              </a:tr>
              <a:tr h="422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HOXA1</a:t>
                      </a:r>
                      <a:endParaRPr lang="en-US" sz="700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72" marR="359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effectLst/>
                          <a:latin typeface="Arial"/>
                        </a:rPr>
                        <a:t>F: 5'  </a:t>
                      </a:r>
                      <a:r>
                        <a:rPr lang="en-US" sz="700" b="0" dirty="0" smtClean="0"/>
                        <a:t>AGT GCT GGA GCG AAG </a:t>
                      </a:r>
                      <a:r>
                        <a:rPr lang="en-US" sz="700" b="0" dirty="0" err="1" smtClean="0"/>
                        <a:t>AAG</a:t>
                      </a:r>
                      <a:r>
                        <a:rPr lang="en-US" sz="700" b="0" dirty="0" smtClean="0"/>
                        <a:t> AG</a:t>
                      </a:r>
                      <a:r>
                        <a:rPr lang="en-US" sz="700" b="0" i="0" u="none" strike="noStrike" dirty="0" smtClean="0">
                          <a:effectLst/>
                          <a:latin typeface="Arial"/>
                        </a:rPr>
                        <a:t> 3‘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effectLst/>
                          <a:latin typeface="Arial"/>
                        </a:rPr>
                        <a:t>R: 5' TCT CGC CAG TTC ATC TTT CA  3'</a:t>
                      </a:r>
                    </a:p>
                    <a:p>
                      <a:pPr algn="l" fontAlgn="ctr"/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148</a:t>
                      </a:r>
                      <a:endParaRPr lang="en-US" sz="700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72" marR="359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60</a:t>
                      </a:r>
                      <a:endParaRPr lang="en-US" sz="7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72" marR="35972" marT="0" marB="0">
                    <a:solidFill>
                      <a:schemeClr val="bg1"/>
                    </a:solidFill>
                  </a:tcPr>
                </a:tc>
              </a:tr>
              <a:tr h="422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HOXA3</a:t>
                      </a:r>
                      <a:endParaRPr lang="en-US" sz="700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72" marR="359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effectLst/>
                          <a:latin typeface="Arial"/>
                        </a:rPr>
                        <a:t>F: 5' TATTCCTCTGCCCTGGACAC  3‘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effectLst/>
                          <a:latin typeface="Arial"/>
                        </a:rPr>
                        <a:t>R: 5'  GGCAAAGTCTGGGAAACTCA 3'</a:t>
                      </a:r>
                      <a:endParaRPr lang="en-US" sz="12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l" fontAlgn="ctr"/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79</a:t>
                      </a:r>
                      <a:endParaRPr lang="en-US" sz="700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72" marR="359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60</a:t>
                      </a:r>
                      <a:endParaRPr lang="en-US" sz="7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72" marR="35972" marT="0" marB="0">
                    <a:solidFill>
                      <a:schemeClr val="bg1"/>
                    </a:solidFill>
                  </a:tcPr>
                </a:tc>
              </a:tr>
              <a:tr h="422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HOXB2</a:t>
                      </a:r>
                      <a:endParaRPr lang="en-US" sz="700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72" marR="359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F:5' GCC ACG TCT CCT TCT C 3'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R:5' CTT CTC CAG TTC CAG </a:t>
                      </a:r>
                      <a:r>
                        <a:rPr lang="en-US" sz="7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CAG</a:t>
                      </a:r>
                      <a:r>
                        <a:rPr lang="en-US" sz="7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3'</a:t>
                      </a:r>
                      <a:endParaRPr lang="en-US" sz="7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72" marR="359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127</a:t>
                      </a:r>
                      <a:endParaRPr lang="en-US" sz="700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72" marR="359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60</a:t>
                      </a:r>
                      <a:endParaRPr lang="en-US" sz="7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72" marR="35972" marT="0" marB="0">
                    <a:solidFill>
                      <a:schemeClr val="bg1"/>
                    </a:solidFill>
                  </a:tcPr>
                </a:tc>
              </a:tr>
              <a:tr h="422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HOXC5</a:t>
                      </a:r>
                      <a:endParaRPr lang="en-US" sz="700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72" marR="359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F:5' TCA AAG AGT CAC AAA TCA CC 3'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R:5' TCC ATA GTT CCC ACA AGT T 3'</a:t>
                      </a:r>
                      <a:endParaRPr lang="en-US" sz="7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72" marR="359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104</a:t>
                      </a:r>
                      <a:endParaRPr lang="en-US" sz="700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72" marR="359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60</a:t>
                      </a:r>
                      <a:endParaRPr lang="en-US" sz="7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72" marR="35972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" y="468868"/>
            <a:ext cx="5943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Supplementary  </a:t>
            </a:r>
            <a:r>
              <a:rPr lang="en-US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2.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Primers used in this study.</a:t>
            </a:r>
          </a:p>
        </p:txBody>
      </p:sp>
    </p:spTree>
    <p:extLst>
      <p:ext uri="{BB962C8B-B14F-4D97-AF65-F5344CB8AC3E}">
        <p14:creationId xmlns:p14="http://schemas.microsoft.com/office/powerpoint/2010/main" val="202391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472</Words>
  <Application>Microsoft Office PowerPoint</Application>
  <PresentationFormat>A4 Paper (210x297 mm)</PresentationFormat>
  <Paragraphs>161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Shiva Nemati</dc:creator>
  <cp:lastModifiedBy>Shiva Nemati</cp:lastModifiedBy>
  <cp:revision>77</cp:revision>
  <dcterms:created xsi:type="dcterms:W3CDTF">2016-08-29T04:19:12Z</dcterms:created>
  <dcterms:modified xsi:type="dcterms:W3CDTF">2016-11-26T09:48:08Z</dcterms:modified>
</cp:coreProperties>
</file>